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0" r:id="rId4"/>
    <p:sldId id="264" r:id="rId5"/>
    <p:sldId id="258" r:id="rId6"/>
    <p:sldId id="267" r:id="rId7"/>
    <p:sldId id="266" r:id="rId8"/>
    <p:sldId id="262" r:id="rId9"/>
    <p:sldId id="265" r:id="rId10"/>
    <p:sldId id="269" r:id="rId11"/>
    <p:sldId id="268" r:id="rId12"/>
    <p:sldId id="259" r:id="rId13"/>
    <p:sldId id="261" r:id="rId14"/>
    <p:sldId id="26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78695"/>
  </p:normalViewPr>
  <p:slideViewPr>
    <p:cSldViewPr snapToGrid="0" snapToObjects="1">
      <p:cViewPr varScale="1">
        <p:scale>
          <a:sx n="102" d="100"/>
          <a:sy n="102" d="100"/>
        </p:scale>
        <p:origin x="125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11A7C-639E-8149-8AEB-C41AD01FBCE5}" type="datetimeFigureOut">
              <a:rPr lang="en-US" smtClean="0"/>
              <a:t>2/11/17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4908A-324B-134B-8AD3-2F72B84A1BFF}" type="slidenum">
              <a:rPr lang="en-US" smtClean="0"/>
              <a:t>‹#›</a:t>
            </a:fld>
            <a:endParaRPr lang="en-US" dirty="0"/>
          </a:p>
        </p:txBody>
      </p:sp>
    </p:spTree>
    <p:extLst>
      <p:ext uri="{BB962C8B-B14F-4D97-AF65-F5344CB8AC3E}">
        <p14:creationId xmlns:p14="http://schemas.microsoft.com/office/powerpoint/2010/main" val="61410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median house value is the response variable (dependent variable)</a:t>
            </a:r>
          </a:p>
          <a:p>
            <a:pPr marL="171450" indent="-171450">
              <a:buFont typeface="Arial" charset="0"/>
              <a:buChar char="•"/>
            </a:pPr>
            <a:r>
              <a:rPr lang="en-US" dirty="0" smtClean="0"/>
              <a:t>The attributes include variables such as per</a:t>
            </a:r>
            <a:r>
              <a:rPr lang="en-US" baseline="0" dirty="0" smtClean="0"/>
              <a:t> capita crime rate, whether or not the town touches the Charles River, and the pupil-teacher ratio by town (independent variables)</a:t>
            </a:r>
          </a:p>
          <a:p>
            <a:pPr marL="171450" indent="-171450">
              <a:buFont typeface="Arial" charset="0"/>
              <a:buChar char="•"/>
            </a:pPr>
            <a:r>
              <a:rPr lang="en-US" baseline="0" dirty="0" smtClean="0"/>
              <a:t>There are 11 continuous numeric attributes, and 2 integer valued attributes</a:t>
            </a:r>
          </a:p>
          <a:p>
            <a:pPr marL="171450" indent="-171450">
              <a:buFont typeface="Arial" charset="0"/>
              <a:buChar char="•"/>
            </a:pPr>
            <a:r>
              <a:rPr lang="en-US" baseline="0" dirty="0" smtClean="0"/>
              <a:t>By identifying the attributes that lead to the highest median home value, one can identify the attributes of a town that offer the best investment opportunities</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2</a:t>
            </a:fld>
            <a:endParaRPr lang="en-US" dirty="0"/>
          </a:p>
        </p:txBody>
      </p:sp>
    </p:spTree>
    <p:extLst>
      <p:ext uri="{BB962C8B-B14F-4D97-AF65-F5344CB8AC3E}">
        <p14:creationId xmlns:p14="http://schemas.microsoft.com/office/powerpoint/2010/main" val="213173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residuals vs fitted value plot indicates no serious deviations from the assumption of constant variance</a:t>
            </a:r>
          </a:p>
          <a:p>
            <a:pPr marL="171450" indent="-171450">
              <a:buFontTx/>
              <a:buChar char="-"/>
            </a:pPr>
            <a:r>
              <a:rPr lang="en-US" baseline="0" dirty="0" smtClean="0"/>
              <a:t>The </a:t>
            </a:r>
            <a:r>
              <a:rPr lang="en-US" baseline="0" dirty="0" err="1" smtClean="0"/>
              <a:t>qq</a:t>
            </a:r>
            <a:r>
              <a:rPr lang="en-US" baseline="0" dirty="0" smtClean="0"/>
              <a:t>-plot indicates some lack of normality at the tails of the distribution. This is likely due to median house value being capped at $50,000</a:t>
            </a:r>
          </a:p>
          <a:p>
            <a:pPr marL="171450" indent="-171450">
              <a:buFontTx/>
              <a:buChar char="-"/>
            </a:pPr>
            <a:r>
              <a:rPr lang="en-US" baseline="0" dirty="0" smtClean="0"/>
              <a:t>While there is evidence of some outlier data points, none of them appear to have a large amount of leverage in the model fit</a:t>
            </a:r>
          </a:p>
        </p:txBody>
      </p:sp>
      <p:sp>
        <p:nvSpPr>
          <p:cNvPr id="4" name="Slide Number Placeholder 3"/>
          <p:cNvSpPr>
            <a:spLocks noGrp="1"/>
          </p:cNvSpPr>
          <p:nvPr>
            <p:ph type="sldNum" sz="quarter" idx="10"/>
          </p:nvPr>
        </p:nvSpPr>
        <p:spPr/>
        <p:txBody>
          <a:bodyPr/>
          <a:lstStyle/>
          <a:p>
            <a:fld id="{A504908A-324B-134B-8AD3-2F72B84A1BFF}" type="slidenum">
              <a:rPr lang="en-US" smtClean="0"/>
              <a:t>11</a:t>
            </a:fld>
            <a:endParaRPr lang="en-US" dirty="0"/>
          </a:p>
        </p:txBody>
      </p:sp>
    </p:spTree>
    <p:extLst>
      <p:ext uri="{BB962C8B-B14F-4D97-AF65-F5344CB8AC3E}">
        <p14:creationId xmlns:p14="http://schemas.microsoft.com/office/powerpoint/2010/main" val="63197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r>
              <a:rPr lang="en-US" dirty="0" smtClean="0"/>
              <a:t>Variables include features such as per capita crime rate, distance from Boston employment centers, pupil-teacher ratio, and 10 other attribute</a:t>
            </a:r>
          </a:p>
          <a:p>
            <a:pPr marL="628650" lvl="1" indent="-171450">
              <a:buFont typeface="Arial" charset="0"/>
              <a:buChar char="•"/>
            </a:pPr>
            <a:r>
              <a:rPr lang="en-US" dirty="0" smtClean="0"/>
              <a:t>The</a:t>
            </a:r>
            <a:r>
              <a:rPr lang="en-US" baseline="0" dirty="0" smtClean="0"/>
              <a:t> goal of multiple linear regression is to model a continuous response variable as a function of the sum of coefficient weighted explanatory variables </a:t>
            </a:r>
            <a:endParaRPr lang="en-US" dirty="0" smtClean="0"/>
          </a:p>
          <a:p>
            <a:pPr marL="628650" lvl="1" indent="-171450">
              <a:buFont typeface="Arial" charset="0"/>
              <a:buChar char="•"/>
            </a:pPr>
            <a:r>
              <a:rPr lang="en-US" dirty="0" smtClean="0"/>
              <a:t>There are 11 continuous variables, and 2 integer valued variables</a:t>
            </a:r>
          </a:p>
          <a:p>
            <a:pPr marL="628650" lvl="1" indent="-171450">
              <a:buFont typeface="Arial" charset="0"/>
              <a:buChar char="•"/>
            </a:pPr>
            <a:r>
              <a:rPr lang="en-US" dirty="0" smtClean="0"/>
              <a:t>The</a:t>
            </a:r>
            <a:r>
              <a:rPr lang="en-US" baseline="0" dirty="0" smtClean="0"/>
              <a:t> best subsets regression approach fits all 8192 models (not including polynomial terms or interaction terms) and identifies the best model with 1 predictor, the best model with 2 predictors, and goes all the way up to identifying the best possible model with 13 predictors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3</a:t>
            </a:fld>
            <a:endParaRPr lang="en-US" dirty="0"/>
          </a:p>
        </p:txBody>
      </p:sp>
    </p:spTree>
    <p:extLst>
      <p:ext uri="{BB962C8B-B14F-4D97-AF65-F5344CB8AC3E}">
        <p14:creationId xmlns:p14="http://schemas.microsoft.com/office/powerpoint/2010/main" val="379502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Factors </a:t>
            </a:r>
            <a:r>
              <a:rPr lang="en-US" baseline="0" dirty="0" smtClean="0"/>
              <a:t>such as multicollinearity, interactions, polynomial terms, and model assumptions were considered when selecting the final model</a:t>
            </a:r>
          </a:p>
          <a:p>
            <a:pPr marL="628650" lvl="1" indent="-171450">
              <a:buFont typeface="Arial" charset="0"/>
              <a:buChar char="•"/>
            </a:pPr>
            <a:r>
              <a:rPr lang="en-US" baseline="0" dirty="0" smtClean="0"/>
              <a:t>Multicollinearity occurs when several predictor variables are correlated and can cause unstable coefficient estimates and inaccurate standard error estimates </a:t>
            </a:r>
          </a:p>
          <a:p>
            <a:pPr marL="628650" lvl="1" indent="-171450">
              <a:buFont typeface="Arial" charset="0"/>
              <a:buChar char="•"/>
            </a:pPr>
            <a:r>
              <a:rPr lang="en-US" baseline="0" dirty="0" smtClean="0"/>
              <a:t>Interactions occur when two variables have a joint effect in addition to their main effects</a:t>
            </a:r>
          </a:p>
          <a:p>
            <a:pPr marL="628650" lvl="1" indent="-171450">
              <a:buFont typeface="Arial" charset="0"/>
              <a:buChar char="•"/>
            </a:pPr>
            <a:r>
              <a:rPr lang="en-US" baseline="0" dirty="0" smtClean="0"/>
              <a:t>Polynomial terms are appropriate when the relationship between the response and predictor is not strictly linear </a:t>
            </a:r>
          </a:p>
          <a:p>
            <a:pPr marL="171450" indent="-171450">
              <a:buFont typeface="Arial" charset="0"/>
              <a:buChar char="•"/>
            </a:pPr>
            <a:r>
              <a:rPr lang="en-US" baseline="0" dirty="0" smtClean="0"/>
              <a:t>To assess explanatory ability</a:t>
            </a:r>
            <a:r>
              <a:rPr lang="en-US" baseline="0" dirty="0" smtClean="0"/>
              <a:t>, adjusted </a:t>
            </a:r>
            <a:r>
              <a:rPr lang="en-US" baseline="0" dirty="0" smtClean="0"/>
              <a:t>R^2 was used on the model </a:t>
            </a:r>
            <a:r>
              <a:rPr lang="en-US" baseline="0" dirty="0" smtClean="0"/>
              <a:t>fit to the testing data. Adjusted R-squared penalized models with more terms to discourage over-fitting</a:t>
            </a:r>
            <a:endParaRPr lang="en-US" baseline="0" dirty="0" smtClean="0"/>
          </a:p>
          <a:p>
            <a:pPr marL="171450" indent="-171450">
              <a:buFont typeface="Arial" charset="0"/>
              <a:buChar char="•"/>
            </a:pPr>
            <a:r>
              <a:rPr lang="en-US" baseline="0" dirty="0" smtClean="0"/>
              <a:t>To assess accuracy, the mean prediction error on the </a:t>
            </a:r>
            <a:r>
              <a:rPr lang="en-US" baseline="0" dirty="0" smtClean="0"/>
              <a:t>testing set </a:t>
            </a:r>
            <a:r>
              <a:rPr lang="en-US" baseline="0" dirty="0" smtClean="0"/>
              <a:t>was used</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4</a:t>
            </a:fld>
            <a:endParaRPr lang="en-US" dirty="0"/>
          </a:p>
        </p:txBody>
      </p:sp>
    </p:spTree>
    <p:extLst>
      <p:ext uri="{BB962C8B-B14F-4D97-AF65-F5344CB8AC3E}">
        <p14:creationId xmlns:p14="http://schemas.microsoft.com/office/powerpoint/2010/main" val="55032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model with 6 predictors offers the best mix of model complexity and model performance</a:t>
            </a:r>
          </a:p>
          <a:p>
            <a:pPr marL="171450" indent="-171450">
              <a:buFont typeface="Arial" charset="0"/>
              <a:buChar char="•"/>
            </a:pPr>
            <a:r>
              <a:rPr lang="en-US" baseline="0" dirty="0" smtClean="0"/>
              <a:t>The RMSE of 0.4478 is difficult to interpret without context, but RMSE was used to determine model predictive ability. The testing data set RMSE values were much larger than the final model RMSE calculated using the entire data set. This is expected behavior. </a:t>
            </a:r>
          </a:p>
          <a:p>
            <a:pPr marL="171450" indent="-171450">
              <a:buFont typeface="Arial" charset="0"/>
              <a:buChar char="•"/>
            </a:pPr>
            <a:r>
              <a:rPr lang="en-US" baseline="0" dirty="0" smtClean="0"/>
              <a:t>The R^2 of 0.77 indicates that about 77% of the variation in median house prices can be explained by the variation in the predictors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5</a:t>
            </a:fld>
            <a:endParaRPr lang="en-US" dirty="0"/>
          </a:p>
        </p:txBody>
      </p:sp>
    </p:spTree>
    <p:extLst>
      <p:ext uri="{BB962C8B-B14F-4D97-AF65-F5344CB8AC3E}">
        <p14:creationId xmlns:p14="http://schemas.microsoft.com/office/powerpoint/2010/main" val="163371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model with 6 predictors offers the best mix of model complexity and model performance</a:t>
            </a:r>
          </a:p>
          <a:p>
            <a:pPr marL="171450" indent="-171450">
              <a:buFont typeface="Arial" charset="0"/>
              <a:buChar char="•"/>
            </a:pPr>
            <a:r>
              <a:rPr lang="en-US" baseline="0" dirty="0" smtClean="0"/>
              <a:t>Models with higher order polynomials and interactions offered slightly better performance metrics but lacked interpretability</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 (+) indicates a positive association with medv and a   (-) indicates a negative association with medv</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6</a:t>
            </a:fld>
            <a:endParaRPr lang="en-US" dirty="0"/>
          </a:p>
        </p:txBody>
      </p:sp>
    </p:spTree>
    <p:extLst>
      <p:ext uri="{BB962C8B-B14F-4D97-AF65-F5344CB8AC3E}">
        <p14:creationId xmlns:p14="http://schemas.microsoft.com/office/powerpoint/2010/main" val="950552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demonstrates</a:t>
            </a:r>
            <a:r>
              <a:rPr lang="en-US" baseline="0" dirty="0" smtClean="0"/>
              <a:t> that the model generally is a good predictor of median house prices</a:t>
            </a:r>
          </a:p>
          <a:p>
            <a:r>
              <a:rPr lang="en-US" baseline="0" dirty="0" smtClean="0"/>
              <a:t>- This plot also demonstrates that median house value is capped at around $50,000 and as such it is difficult to model median house value in a linear fashion</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7</a:t>
            </a:fld>
            <a:endParaRPr lang="en-US" dirty="0"/>
          </a:p>
        </p:txBody>
      </p:sp>
    </p:spTree>
    <p:extLst>
      <p:ext uri="{BB962C8B-B14F-4D97-AF65-F5344CB8AC3E}">
        <p14:creationId xmlns:p14="http://schemas.microsoft.com/office/powerpoint/2010/main" val="1110993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 plot indicates that amongst</a:t>
            </a:r>
            <a:r>
              <a:rPr lang="en-US" baseline="0" dirty="0" smtClean="0"/>
              <a:t> all variables there are some possibilities for multicollinearity</a:t>
            </a:r>
          </a:p>
          <a:p>
            <a:r>
              <a:rPr lang="en-US" baseline="0" dirty="0" smtClean="0"/>
              <a:t>- Models with interactions between dis and nox as well as rm and lstat were fit to investigate potential gains in model performance</a:t>
            </a:r>
          </a:p>
          <a:p>
            <a:pPr marL="171450" indent="-171450">
              <a:buFontTx/>
              <a:buChar char="-"/>
            </a:pPr>
            <a:r>
              <a:rPr lang="en-US" baseline="0" dirty="0" smtClean="0"/>
              <a:t>The model with an interaction between rm and lstat had significant interaction terms</a:t>
            </a:r>
          </a:p>
          <a:p>
            <a:pPr marL="171450" indent="-171450">
              <a:buFontTx/>
              <a:buChar char="-"/>
            </a:pPr>
            <a:r>
              <a:rPr lang="en-US" baseline="0" dirty="0" smtClean="0"/>
              <a:t> Due to the polynomial nature of the lstat variable, as it relates to medv, the interactions were difficult to interpret </a:t>
            </a:r>
          </a:p>
          <a:p>
            <a:pPr marL="171450" indent="-171450">
              <a:buFontTx/>
              <a:buChar char="-"/>
            </a:pPr>
            <a:r>
              <a:rPr lang="en-US" baseline="0" dirty="0" smtClean="0"/>
              <a:t>The performance gain in including the interactions was not high enough to sacrifice the interpretability of the model </a:t>
            </a:r>
          </a:p>
        </p:txBody>
      </p:sp>
      <p:sp>
        <p:nvSpPr>
          <p:cNvPr id="4" name="Slide Number Placeholder 3"/>
          <p:cNvSpPr>
            <a:spLocks noGrp="1"/>
          </p:cNvSpPr>
          <p:nvPr>
            <p:ph type="sldNum" sz="quarter" idx="10"/>
          </p:nvPr>
        </p:nvSpPr>
        <p:spPr/>
        <p:txBody>
          <a:bodyPr/>
          <a:lstStyle/>
          <a:p>
            <a:fld id="{A504908A-324B-134B-8AD3-2F72B84A1BFF}" type="slidenum">
              <a:rPr lang="en-US" smtClean="0"/>
              <a:t>8</a:t>
            </a:fld>
            <a:endParaRPr lang="en-US" dirty="0"/>
          </a:p>
        </p:txBody>
      </p:sp>
    </p:spTree>
    <p:extLst>
      <p:ext uri="{BB962C8B-B14F-4D97-AF65-F5344CB8AC3E}">
        <p14:creationId xmlns:p14="http://schemas.microsoft.com/office/powerpoint/2010/main" val="834818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a:t>
            </a:r>
            <a:r>
              <a:rPr lang="en-US" baseline="0" dirty="0" smtClean="0"/>
              <a:t> potential polynomial relationships between significant predictor and medv were considered</a:t>
            </a:r>
          </a:p>
          <a:p>
            <a:r>
              <a:rPr lang="en-US" baseline="0" dirty="0" smtClean="0"/>
              <a:t>- Dis and Nox did not have significant polynomial relationships </a:t>
            </a:r>
          </a:p>
          <a:p>
            <a:pPr marL="171450" indent="-171450">
              <a:buFontTx/>
              <a:buChar char="-"/>
            </a:pPr>
            <a:r>
              <a:rPr lang="en-US" baseline="0" dirty="0" smtClean="0"/>
              <a:t>Lstat had a significant quadratic polynomial, but not a significant cubic polynomial</a:t>
            </a:r>
          </a:p>
          <a:p>
            <a:pPr marL="171450" indent="-171450">
              <a:buFontTx/>
              <a:buChar char="-"/>
            </a:pPr>
            <a:r>
              <a:rPr lang="en-US" dirty="0" smtClean="0"/>
              <a:t>Polynomials were only fit up to an order of 3</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9</a:t>
            </a:fld>
            <a:endParaRPr lang="en-US" dirty="0"/>
          </a:p>
        </p:txBody>
      </p:sp>
    </p:spTree>
    <p:extLst>
      <p:ext uri="{BB962C8B-B14F-4D97-AF65-F5344CB8AC3E}">
        <p14:creationId xmlns:p14="http://schemas.microsoft.com/office/powerpoint/2010/main" val="212659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top left plot shows the non-transformed version of</a:t>
            </a:r>
            <a:r>
              <a:rPr lang="en-US" baseline="0" dirty="0" smtClean="0"/>
              <a:t> the variable ”medv”</a:t>
            </a:r>
          </a:p>
          <a:p>
            <a:pPr marL="171450" indent="-171450">
              <a:buFontTx/>
              <a:buChar char="-"/>
            </a:pPr>
            <a:r>
              <a:rPr lang="en-US" baseline="0" dirty="0" smtClean="0"/>
              <a:t>The top right shows that transforming medv with the square root creates a Distribution that resembles a Gaussian distribution slightly more </a:t>
            </a:r>
          </a:p>
          <a:p>
            <a:pPr marL="171450" indent="-171450">
              <a:buFontTx/>
              <a:buChar char="-"/>
            </a:pPr>
            <a:r>
              <a:rPr lang="en-US" baseline="0" dirty="0" smtClean="0"/>
              <a:t>The bottom left shows the non transformed version of the variable “dis”</a:t>
            </a:r>
          </a:p>
          <a:p>
            <a:pPr marL="171450" indent="-171450">
              <a:buFontTx/>
              <a:buChar char="-"/>
            </a:pPr>
            <a:r>
              <a:rPr lang="en-US" baseline="0" dirty="0" smtClean="0"/>
              <a:t>The bottom right shows that taking the log of dis makes the distribution appear more Gaussian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10</a:t>
            </a:fld>
            <a:endParaRPr lang="en-US" dirty="0"/>
          </a:p>
        </p:txBody>
      </p:sp>
    </p:spTree>
    <p:extLst>
      <p:ext uri="{BB962C8B-B14F-4D97-AF65-F5344CB8AC3E}">
        <p14:creationId xmlns:p14="http://schemas.microsoft.com/office/powerpoint/2010/main" val="2122223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42903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8682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627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41541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1A78D0-928A-634F-ABF2-D3FC94F87C6B}" type="datetimeFigureOut">
              <a:rPr lang="en-US" smtClean="0"/>
              <a:t>2/11/17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53972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1A78D0-928A-634F-ABF2-D3FC94F87C6B}" type="datetimeFigureOut">
              <a:rPr lang="en-US" smtClean="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4432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1A78D0-928A-634F-ABF2-D3FC94F87C6B}" type="datetimeFigureOut">
              <a:rPr lang="en-US" smtClean="0"/>
              <a:t>2/11/17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18632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1A78D0-928A-634F-ABF2-D3FC94F87C6B}" type="datetimeFigureOut">
              <a:rPr lang="en-US" smtClean="0"/>
              <a:t>2/11/17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00208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A78D0-928A-634F-ABF2-D3FC94F87C6B}" type="datetimeFigureOut">
              <a:rPr lang="en-US" smtClean="0"/>
              <a:t>2/11/17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249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7473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20242262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A78D0-928A-634F-ABF2-D3FC94F87C6B}" type="datetimeFigureOut">
              <a:rPr lang="en-US" smtClean="0"/>
              <a:t>2/11/17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FB173-5ABF-6F4D-A2F9-58AB15218DB6}" type="slidenum">
              <a:rPr lang="en-US" smtClean="0"/>
              <a:t>‹#›</a:t>
            </a:fld>
            <a:endParaRPr lang="en-US" dirty="0"/>
          </a:p>
        </p:txBody>
      </p:sp>
    </p:spTree>
    <p:extLst>
      <p:ext uri="{BB962C8B-B14F-4D97-AF65-F5344CB8AC3E}">
        <p14:creationId xmlns:p14="http://schemas.microsoft.com/office/powerpoint/2010/main" val="355105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Boston Housing Market</a:t>
            </a:r>
            <a:endParaRPr lang="en-US" dirty="0"/>
          </a:p>
        </p:txBody>
      </p:sp>
      <p:sp>
        <p:nvSpPr>
          <p:cNvPr id="3" name="Subtitle 2"/>
          <p:cNvSpPr>
            <a:spLocks noGrp="1"/>
          </p:cNvSpPr>
          <p:nvPr>
            <p:ph type="subTitle" idx="1"/>
          </p:nvPr>
        </p:nvSpPr>
        <p:spPr>
          <a:xfrm>
            <a:off x="1371600" y="3886200"/>
            <a:ext cx="6400800" cy="887280"/>
          </a:xfrm>
        </p:spPr>
        <p:txBody>
          <a:bodyPr>
            <a:normAutofit fontScale="92500" lnSpcReduction="20000"/>
          </a:bodyPr>
          <a:lstStyle/>
          <a:p>
            <a:r>
              <a:rPr lang="en-US" dirty="0" smtClean="0"/>
              <a:t>Predicting Median Home Values in Boston</a:t>
            </a:r>
            <a:endParaRPr lang="en-US" dirty="0"/>
          </a:p>
        </p:txBody>
      </p:sp>
      <p:sp>
        <p:nvSpPr>
          <p:cNvPr id="4" name="Rectangle 3"/>
          <p:cNvSpPr/>
          <p:nvPr/>
        </p:nvSpPr>
        <p:spPr>
          <a:xfrm>
            <a:off x="2286000" y="4776197"/>
            <a:ext cx="4572000" cy="461665"/>
          </a:xfrm>
          <a:prstGeom prst="rect">
            <a:avLst/>
          </a:prstGeom>
        </p:spPr>
        <p:txBody>
          <a:bodyPr>
            <a:spAutoFit/>
          </a:bodyPr>
          <a:lstStyle/>
          <a:p>
            <a:pPr algn="ctr"/>
            <a:r>
              <a:rPr lang="en-US" sz="2400" dirty="0" smtClean="0">
                <a:solidFill>
                  <a:schemeClr val="bg1">
                    <a:lumMod val="50000"/>
                  </a:schemeClr>
                </a:solidFill>
              </a:rPr>
              <a:t>David Russo</a:t>
            </a:r>
          </a:p>
        </p:txBody>
      </p:sp>
    </p:spTree>
    <p:extLst>
      <p:ext uri="{BB962C8B-B14F-4D97-AF65-F5344CB8AC3E}">
        <p14:creationId xmlns:p14="http://schemas.microsoft.com/office/powerpoint/2010/main" val="942299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a:t>
            </a:r>
            <a:endParaRPr lang="en-US" dirty="0"/>
          </a:p>
        </p:txBody>
      </p:sp>
      <p:pic>
        <p:nvPicPr>
          <p:cNvPr id="6" name="Picture 5"/>
          <p:cNvPicPr>
            <a:picLocks noChangeAspect="1"/>
          </p:cNvPicPr>
          <p:nvPr/>
        </p:nvPicPr>
        <p:blipFill>
          <a:blip r:embed="rId3"/>
          <a:stretch>
            <a:fillRect/>
          </a:stretch>
        </p:blipFill>
        <p:spPr>
          <a:xfrm>
            <a:off x="604642" y="1380331"/>
            <a:ext cx="7734300" cy="4965700"/>
          </a:xfrm>
          <a:prstGeom prst="rect">
            <a:avLst/>
          </a:prstGeom>
        </p:spPr>
      </p:pic>
    </p:spTree>
    <p:extLst>
      <p:ext uri="{BB962C8B-B14F-4D97-AF65-F5344CB8AC3E}">
        <p14:creationId xmlns:p14="http://schemas.microsoft.com/office/powerpoint/2010/main" val="84532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 Plots</a:t>
            </a:r>
            <a:endParaRPr lang="en-US" dirty="0"/>
          </a:p>
        </p:txBody>
      </p:sp>
      <p:pic>
        <p:nvPicPr>
          <p:cNvPr id="7" name="Picture 6"/>
          <p:cNvPicPr>
            <a:picLocks noChangeAspect="1"/>
          </p:cNvPicPr>
          <p:nvPr/>
        </p:nvPicPr>
        <p:blipFill>
          <a:blip r:embed="rId3"/>
          <a:stretch>
            <a:fillRect/>
          </a:stretch>
        </p:blipFill>
        <p:spPr>
          <a:xfrm>
            <a:off x="704850" y="1196670"/>
            <a:ext cx="7734300" cy="4965700"/>
          </a:xfrm>
          <a:prstGeom prst="rect">
            <a:avLst/>
          </a:prstGeom>
        </p:spPr>
      </p:pic>
    </p:spTree>
    <p:extLst>
      <p:ext uri="{BB962C8B-B14F-4D97-AF65-F5344CB8AC3E}">
        <p14:creationId xmlns:p14="http://schemas.microsoft.com/office/powerpoint/2010/main" val="153638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Information or Insights</a:t>
            </a:r>
            <a:endParaRPr lang="en-US" dirty="0"/>
          </a:p>
        </p:txBody>
      </p:sp>
      <p:sp>
        <p:nvSpPr>
          <p:cNvPr id="3" name="Content Placeholder 2"/>
          <p:cNvSpPr>
            <a:spLocks noGrp="1"/>
          </p:cNvSpPr>
          <p:nvPr>
            <p:ph idx="1"/>
          </p:nvPr>
        </p:nvSpPr>
        <p:spPr/>
        <p:txBody>
          <a:bodyPr/>
          <a:lstStyle/>
          <a:p>
            <a:r>
              <a:rPr lang="en-US" dirty="0" smtClean="0"/>
              <a:t>Take-home message from analysis.</a:t>
            </a:r>
          </a:p>
          <a:p>
            <a:r>
              <a:rPr lang="en-US" dirty="0" smtClean="0"/>
              <a:t>How can the stakeholder use the information obtained OR How can the insight obtained be used to open a new analytic project that should lead closer to actionable information.</a:t>
            </a:r>
            <a:endParaRPr lang="en-US" dirty="0"/>
          </a:p>
        </p:txBody>
      </p:sp>
    </p:spTree>
    <p:extLst>
      <p:ext uri="{BB962C8B-B14F-4D97-AF65-F5344CB8AC3E}">
        <p14:creationId xmlns:p14="http://schemas.microsoft.com/office/powerpoint/2010/main" val="2933592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What is the follow on project to this?</a:t>
            </a:r>
          </a:p>
          <a:p>
            <a:r>
              <a:rPr lang="en-US" dirty="0" smtClean="0"/>
              <a:t>What should others following in your steps take into consideration</a:t>
            </a:r>
          </a:p>
          <a:p>
            <a:r>
              <a:rPr lang="en-US" dirty="0" smtClean="0"/>
              <a:t>What should the information need / problem statement be for the next project</a:t>
            </a:r>
            <a:endParaRPr lang="en-US" dirty="0"/>
          </a:p>
        </p:txBody>
      </p:sp>
    </p:spTree>
    <p:extLst>
      <p:ext uri="{BB962C8B-B14F-4D97-AF65-F5344CB8AC3E}">
        <p14:creationId xmlns:p14="http://schemas.microsoft.com/office/powerpoint/2010/main" val="408718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Information</a:t>
            </a:r>
            <a:endParaRPr lang="en-US" dirty="0"/>
          </a:p>
        </p:txBody>
      </p:sp>
      <p:sp>
        <p:nvSpPr>
          <p:cNvPr id="3" name="Content Placeholder 2"/>
          <p:cNvSpPr>
            <a:spLocks noGrp="1"/>
          </p:cNvSpPr>
          <p:nvPr>
            <p:ph idx="1"/>
          </p:nvPr>
        </p:nvSpPr>
        <p:spPr/>
        <p:txBody>
          <a:bodyPr/>
          <a:lstStyle/>
          <a:p>
            <a:r>
              <a:rPr lang="en-US" dirty="0" smtClean="0"/>
              <a:t>Any potentially relevant details that couldn’t be easily fit into the core presentation.</a:t>
            </a:r>
            <a:endParaRPr lang="en-US" dirty="0"/>
          </a:p>
        </p:txBody>
      </p:sp>
    </p:spTree>
    <p:extLst>
      <p:ext uri="{BB962C8B-B14F-4D97-AF65-F5344CB8AC3E}">
        <p14:creationId xmlns:p14="http://schemas.microsoft.com/office/powerpoint/2010/main" val="49929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p:txBody>
          <a:bodyPr/>
          <a:lstStyle/>
          <a:p>
            <a:r>
              <a:rPr lang="en-US" dirty="0" smtClean="0"/>
              <a:t>Determine attributes that best correspond to median house value </a:t>
            </a:r>
          </a:p>
          <a:p>
            <a:r>
              <a:rPr lang="en-US" dirty="0" smtClean="0"/>
              <a:t>Results can help identify neighborhoods with potential for lucrative property investments</a:t>
            </a:r>
            <a:endParaRPr lang="en-US" dirty="0"/>
          </a:p>
        </p:txBody>
      </p:sp>
    </p:spTree>
    <p:extLst>
      <p:ext uri="{BB962C8B-B14F-4D97-AF65-F5344CB8AC3E}">
        <p14:creationId xmlns:p14="http://schemas.microsoft.com/office/powerpoint/2010/main" val="2220515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Approach</a:t>
            </a:r>
            <a:endParaRPr lang="en-US" dirty="0"/>
          </a:p>
        </p:txBody>
      </p:sp>
      <p:sp>
        <p:nvSpPr>
          <p:cNvPr id="3" name="Content Placeholder 2"/>
          <p:cNvSpPr>
            <a:spLocks noGrp="1"/>
          </p:cNvSpPr>
          <p:nvPr>
            <p:ph idx="1"/>
          </p:nvPr>
        </p:nvSpPr>
        <p:spPr>
          <a:xfrm>
            <a:off x="457200" y="1600200"/>
            <a:ext cx="8229600" cy="5257800"/>
          </a:xfrm>
        </p:spPr>
        <p:txBody>
          <a:bodyPr/>
          <a:lstStyle/>
          <a:p>
            <a:r>
              <a:rPr lang="en-US" dirty="0" smtClean="0"/>
              <a:t>A multiple linear regression model was fit to identify a subset of town variables that contribute to median home </a:t>
            </a:r>
            <a:r>
              <a:rPr lang="en-US" dirty="0" smtClean="0"/>
              <a:t>value</a:t>
            </a:r>
          </a:p>
          <a:p>
            <a:r>
              <a:rPr lang="en-US" dirty="0" smtClean="0"/>
              <a:t>Best subsets selection was performed</a:t>
            </a:r>
          </a:p>
          <a:p>
            <a:pPr lvl="1"/>
            <a:r>
              <a:rPr lang="en-US" dirty="0" smtClean="0"/>
              <a:t>Identify the best models (in terms of R^2) for all all models containing 1 predictor, 2 predictors, </a:t>
            </a:r>
            <a:r>
              <a:rPr lang="is-IS" smtClean="0"/>
              <a:t>…, 13 predictors </a:t>
            </a:r>
          </a:p>
          <a:p>
            <a:pPr lvl="1"/>
            <a:r>
              <a:rPr lang="is-IS" smtClean="0"/>
              <a:t>Since a predictor can either be included or excluded from a given model, there are 2^13 = 8192 possible models</a:t>
            </a:r>
            <a:endParaRPr lang="en-US" dirty="0" smtClean="0"/>
          </a:p>
          <a:p>
            <a:pPr lvl="1"/>
            <a:endParaRPr lang="en-US" dirty="0"/>
          </a:p>
          <a:p>
            <a:endParaRPr lang="en-US" dirty="0"/>
          </a:p>
        </p:txBody>
      </p:sp>
    </p:spTree>
    <p:extLst>
      <p:ext uri="{BB962C8B-B14F-4D97-AF65-F5344CB8AC3E}">
        <p14:creationId xmlns:p14="http://schemas.microsoft.com/office/powerpoint/2010/main" val="1267087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Approach</a:t>
            </a:r>
          </a:p>
        </p:txBody>
      </p:sp>
      <p:sp>
        <p:nvSpPr>
          <p:cNvPr id="3" name="Content Placeholder 2"/>
          <p:cNvSpPr>
            <a:spLocks noGrp="1"/>
          </p:cNvSpPr>
          <p:nvPr>
            <p:ph idx="1"/>
          </p:nvPr>
        </p:nvSpPr>
        <p:spPr/>
        <p:txBody>
          <a:bodyPr>
            <a:normAutofit/>
          </a:bodyPr>
          <a:lstStyle/>
          <a:p>
            <a:r>
              <a:rPr lang="en-US" dirty="0" smtClean="0"/>
              <a:t>The </a:t>
            </a:r>
            <a:r>
              <a:rPr lang="en-US" dirty="0" smtClean="0"/>
              <a:t>final model was selected on the basis of its explanatory ability and predictive ability</a:t>
            </a:r>
          </a:p>
          <a:p>
            <a:pPr lvl="1"/>
            <a:r>
              <a:rPr lang="en-US" dirty="0" smtClean="0"/>
              <a:t>A </a:t>
            </a:r>
            <a:r>
              <a:rPr lang="en-US" dirty="0" smtClean="0"/>
              <a:t>validation set of data was left out to </a:t>
            </a:r>
            <a:r>
              <a:rPr lang="en-US" dirty="0" smtClean="0"/>
              <a:t>assess candidate models</a:t>
            </a:r>
          </a:p>
          <a:p>
            <a:pPr lvl="1"/>
            <a:r>
              <a:rPr lang="en-US" dirty="0" smtClean="0"/>
              <a:t>To assess explanatory ability, adjusted R^2 was utilized</a:t>
            </a:r>
          </a:p>
          <a:p>
            <a:pPr lvl="1"/>
            <a:r>
              <a:rPr lang="en-US" dirty="0" smtClean="0"/>
              <a:t>To assess predictive ability, mean squared error was utilized</a:t>
            </a:r>
            <a:endParaRPr lang="en-US" dirty="0" smtClean="0"/>
          </a:p>
          <a:p>
            <a:endParaRPr lang="en-US" dirty="0" smtClean="0"/>
          </a:p>
          <a:p>
            <a:endParaRPr lang="en-US" dirty="0"/>
          </a:p>
        </p:txBody>
      </p:sp>
    </p:spTree>
    <p:extLst>
      <p:ext uri="{BB962C8B-B14F-4D97-AF65-F5344CB8AC3E}">
        <p14:creationId xmlns:p14="http://schemas.microsoft.com/office/powerpoint/2010/main" val="86071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The final model included 6 predictors, offering the best combination of predictive performance and model parsimony</a:t>
            </a:r>
          </a:p>
          <a:p>
            <a:r>
              <a:rPr lang="en-US" dirty="0"/>
              <a:t>The final model had the following performance metrics</a:t>
            </a:r>
          </a:p>
          <a:p>
            <a:pPr lvl="1"/>
            <a:r>
              <a:rPr lang="en-US" dirty="0"/>
              <a:t>RMSE = 0.4478</a:t>
            </a:r>
          </a:p>
          <a:p>
            <a:pPr lvl="1"/>
            <a:r>
              <a:rPr lang="en-US" dirty="0"/>
              <a:t>Adjusted R^2 = </a:t>
            </a:r>
            <a:r>
              <a:rPr lang="en-US" dirty="0" smtClean="0"/>
              <a:t>0.77</a:t>
            </a:r>
            <a:endParaRPr lang="en-US" dirty="0"/>
          </a:p>
        </p:txBody>
      </p:sp>
    </p:spTree>
    <p:extLst>
      <p:ext uri="{BB962C8B-B14F-4D97-AF65-F5344CB8AC3E}">
        <p14:creationId xmlns:p14="http://schemas.microsoft.com/office/powerpoint/2010/main" val="2777363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Individual </a:t>
            </a:r>
            <a:r>
              <a:rPr lang="en-US" dirty="0"/>
              <a:t>Predictors</a:t>
            </a:r>
          </a:p>
          <a:p>
            <a:pPr lvl="1"/>
            <a:r>
              <a:rPr lang="en-US" dirty="0"/>
              <a:t>Two most significant predictors: first order polynomial of </a:t>
            </a:r>
            <a:r>
              <a:rPr lang="en-US" dirty="0" err="1"/>
              <a:t>ltstat</a:t>
            </a:r>
            <a:r>
              <a:rPr lang="en-US" dirty="0"/>
              <a:t> and </a:t>
            </a:r>
            <a:r>
              <a:rPr lang="en-US" dirty="0" smtClean="0"/>
              <a:t>ptratio</a:t>
            </a:r>
          </a:p>
          <a:p>
            <a:pPr lvl="1"/>
            <a:r>
              <a:rPr lang="en-US" dirty="0" smtClean="0"/>
              <a:t>Positive Predictors</a:t>
            </a:r>
          </a:p>
          <a:p>
            <a:pPr lvl="2"/>
            <a:r>
              <a:rPr lang="en-US" dirty="0" smtClean="0"/>
              <a:t>Chas, rm, lstat (2</a:t>
            </a:r>
            <a:r>
              <a:rPr lang="en-US" baseline="30000" dirty="0" smtClean="0"/>
              <a:t>nd</a:t>
            </a:r>
            <a:r>
              <a:rPr lang="en-US" dirty="0" smtClean="0"/>
              <a:t> degree polynomial term)</a:t>
            </a:r>
          </a:p>
          <a:p>
            <a:pPr lvl="1"/>
            <a:r>
              <a:rPr lang="en-US" dirty="0" smtClean="0"/>
              <a:t>Negative Predictors</a:t>
            </a:r>
          </a:p>
          <a:p>
            <a:pPr lvl="2"/>
            <a:r>
              <a:rPr lang="en-US" dirty="0" smtClean="0"/>
              <a:t>nox, dis, ptratio , </a:t>
            </a:r>
            <a:r>
              <a:rPr lang="en-US" dirty="0"/>
              <a:t>lstat </a:t>
            </a:r>
            <a:r>
              <a:rPr lang="en-US" dirty="0" smtClean="0"/>
              <a:t>(1</a:t>
            </a:r>
            <a:r>
              <a:rPr lang="en-US" baseline="30000" dirty="0" smtClean="0"/>
              <a:t>st</a:t>
            </a:r>
            <a:r>
              <a:rPr lang="en-US" dirty="0" smtClean="0"/>
              <a:t> degree polynomial term)</a:t>
            </a:r>
          </a:p>
          <a:p>
            <a:r>
              <a:rPr lang="en-US" dirty="0" smtClean="0"/>
              <a:t>Transformations</a:t>
            </a:r>
          </a:p>
          <a:p>
            <a:pPr lvl="1"/>
            <a:r>
              <a:rPr lang="en-US" dirty="0" smtClean="0"/>
              <a:t>Sqrt(medv), log(dis), polynomial of degree 2 for lstat</a:t>
            </a:r>
          </a:p>
        </p:txBody>
      </p:sp>
    </p:spTree>
    <p:extLst>
      <p:ext uri="{BB962C8B-B14F-4D97-AF65-F5344CB8AC3E}">
        <p14:creationId xmlns:p14="http://schemas.microsoft.com/office/powerpoint/2010/main" val="45518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11" name="Picture 10"/>
          <p:cNvPicPr>
            <a:picLocks noChangeAspect="1"/>
          </p:cNvPicPr>
          <p:nvPr/>
        </p:nvPicPr>
        <p:blipFill>
          <a:blip r:embed="rId3"/>
          <a:stretch>
            <a:fillRect/>
          </a:stretch>
        </p:blipFill>
        <p:spPr>
          <a:xfrm>
            <a:off x="704850" y="1184145"/>
            <a:ext cx="7734300" cy="4965700"/>
          </a:xfrm>
          <a:prstGeom prst="rect">
            <a:avLst/>
          </a:prstGeom>
        </p:spPr>
      </p:pic>
    </p:spTree>
    <p:extLst>
      <p:ext uri="{BB962C8B-B14F-4D97-AF65-F5344CB8AC3E}">
        <p14:creationId xmlns:p14="http://schemas.microsoft.com/office/powerpoint/2010/main" val="1683257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t>
            </a:r>
            <a:r>
              <a:rPr lang="en-US" dirty="0" smtClean="0"/>
              <a:t>Analysis: Multicollinearity </a:t>
            </a:r>
            <a:r>
              <a:rPr lang="en-US" dirty="0" smtClean="0"/>
              <a:t/>
            </a:r>
            <a:br>
              <a:rPr lang="en-US" dirty="0" smtClean="0"/>
            </a:br>
            <a:r>
              <a:rPr lang="en-US" dirty="0" smtClean="0"/>
              <a:t>Multicollinearity</a:t>
            </a:r>
            <a:endParaRPr lang="en-US" dirty="0"/>
          </a:p>
        </p:txBody>
      </p:sp>
      <p:pic>
        <p:nvPicPr>
          <p:cNvPr id="3" name="Picture 2"/>
          <p:cNvPicPr>
            <a:picLocks noChangeAspect="1"/>
          </p:cNvPicPr>
          <p:nvPr/>
        </p:nvPicPr>
        <p:blipFill>
          <a:blip r:embed="rId3"/>
          <a:stretch>
            <a:fillRect/>
          </a:stretch>
        </p:blipFill>
        <p:spPr>
          <a:xfrm>
            <a:off x="704850" y="946150"/>
            <a:ext cx="7734300" cy="4965700"/>
          </a:xfrm>
          <a:prstGeom prst="rect">
            <a:avLst/>
          </a:prstGeom>
        </p:spPr>
      </p:pic>
    </p:spTree>
    <p:extLst>
      <p:ext uri="{BB962C8B-B14F-4D97-AF65-F5344CB8AC3E}">
        <p14:creationId xmlns:p14="http://schemas.microsoft.com/office/powerpoint/2010/main" val="1634823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Analysis </a:t>
            </a:r>
            <a:br>
              <a:rPr lang="en-US" dirty="0" smtClean="0"/>
            </a:br>
            <a:r>
              <a:rPr lang="en-US" dirty="0" smtClean="0"/>
              <a:t>Polynomial Terms</a:t>
            </a:r>
            <a:endParaRPr lang="en-US" dirty="0"/>
          </a:p>
        </p:txBody>
      </p:sp>
      <p:pic>
        <p:nvPicPr>
          <p:cNvPr id="3" name="Picture 2"/>
          <p:cNvPicPr>
            <a:picLocks noChangeAspect="1"/>
          </p:cNvPicPr>
          <p:nvPr/>
        </p:nvPicPr>
        <p:blipFill>
          <a:blip r:embed="rId3"/>
          <a:stretch>
            <a:fillRect/>
          </a:stretch>
        </p:blipFill>
        <p:spPr>
          <a:xfrm>
            <a:off x="704850" y="1417638"/>
            <a:ext cx="7734300" cy="4965700"/>
          </a:xfrm>
          <a:prstGeom prst="rect">
            <a:avLst/>
          </a:prstGeom>
        </p:spPr>
      </p:pic>
    </p:spTree>
    <p:extLst>
      <p:ext uri="{BB962C8B-B14F-4D97-AF65-F5344CB8AC3E}">
        <p14:creationId xmlns:p14="http://schemas.microsoft.com/office/powerpoint/2010/main" val="2109331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1100</Words>
  <Application>Microsoft Macintosh PowerPoint</Application>
  <PresentationFormat>On-screen Show (4:3)</PresentationFormat>
  <Paragraphs>93</Paragraphs>
  <Slides>14</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Arial</vt:lpstr>
      <vt:lpstr>Office Theme</vt:lpstr>
      <vt:lpstr>Boston Housing Market</vt:lpstr>
      <vt:lpstr>Project Purpose</vt:lpstr>
      <vt:lpstr>Analytic Approach</vt:lpstr>
      <vt:lpstr>Analytic Approach</vt:lpstr>
      <vt:lpstr>Results</vt:lpstr>
      <vt:lpstr>Results</vt:lpstr>
      <vt:lpstr>Results</vt:lpstr>
      <vt:lpstr>Error Analysis: Multicollinearity  Multicollinearity</vt:lpstr>
      <vt:lpstr>Error Analysis  Polynomial Terms</vt:lpstr>
      <vt:lpstr>Transformations</vt:lpstr>
      <vt:lpstr>Diagnostic Plots</vt:lpstr>
      <vt:lpstr>Actionable Information or Insights</vt:lpstr>
      <vt:lpstr>Future Work</vt:lpstr>
      <vt:lpstr>Supplemental Information</vt:lpstr>
    </vt:vector>
  </TitlesOfParts>
  <Company>Carnegie Mellon University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Project Title</dc:title>
  <dc:creator>Ravi Starzl</dc:creator>
  <cp:lastModifiedBy>David Russo</cp:lastModifiedBy>
  <cp:revision>141</cp:revision>
  <dcterms:created xsi:type="dcterms:W3CDTF">2015-10-13T14:29:04Z</dcterms:created>
  <dcterms:modified xsi:type="dcterms:W3CDTF">2017-02-11T21:45:24Z</dcterms:modified>
</cp:coreProperties>
</file>